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8" r:id="rId7"/>
    <p:sldId id="267" r:id="rId8"/>
    <p:sldId id="263" r:id="rId9"/>
    <p:sldId id="261" r:id="rId10"/>
    <p:sldId id="262" r:id="rId11"/>
    <p:sldId id="264" r:id="rId12"/>
    <p:sldId id="265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0EA0"/>
    <a:srgbClr val="E2C711"/>
    <a:srgbClr val="04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7"/>
    <p:restoredTop sz="94414"/>
  </p:normalViewPr>
  <p:slideViewPr>
    <p:cSldViewPr snapToGrid="0">
      <p:cViewPr varScale="1">
        <p:scale>
          <a:sx n="89" d="100"/>
          <a:sy n="89" d="100"/>
        </p:scale>
        <p:origin x="3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C87DF-B5F2-1D4E-8587-84350134C665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61FA4-0F6F-5F4F-A515-73EA84640A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23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CEA11-34F1-AB0B-C982-BB6747DA2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0514DA-FFAA-2DB5-3B9F-3F9DABCA7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E82C60-2A1D-2EDB-09AB-FBF066E4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CEF72B-3981-4CF1-959D-2E5DC3FFD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F5641-7875-C33F-51C5-490711D6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2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A9FC1-3800-08A5-26F5-6FF67C8D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A06496-B93D-A575-C0DF-A0F9B41D5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852531-21FD-3CFD-F0A5-623A3456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48620C-9536-82FE-DF0D-FEDAB2A2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91627-8DB6-2A9A-C547-173C406B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C92E3F-B0A5-3B12-BB6E-D05A6DB57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B62765-34A4-E5DE-03B5-21BEDEF2B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A78BB-EF07-F985-027C-3D430EFF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0FF433-22FD-7C99-0D69-76CD4C3A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D8883-A6ED-D7A3-5B55-2C485771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7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AB444-4703-DB09-EA74-59A8C4ED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5587DB-C438-459B-8958-109A9CBBC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CC33B6-77A2-B94A-5CF6-422B1A22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D4C7A3-4EDA-600E-6C7A-C6772B2B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E5E8F4-5800-AC6B-8DED-2736935B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8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CFB1B3-ECCE-E7C0-BB88-4206A353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617CC7-E5FD-60C6-7AE3-B7410A3BE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54905D-01DF-A4BA-44CB-AC0B9A69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65B936-FE2D-8ADD-7F14-57A52A03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A9C244-C2F2-5785-3179-3B7B8ADD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2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9587F-887F-45DC-8A4D-56D5CE95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94A48A-2A72-2FA3-3F83-A911A7E5F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8EF73C-B568-6D61-42D6-EFA600DB1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7FD773-746C-D19D-0B87-B52384B48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D0116F-5D1D-60D2-9C80-B1D49A86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81B2A1-8E3D-0F31-5FA5-33303C36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2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A47B5-AEEB-5CA7-2C6C-CF99AF0A9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8A0A0E-7FB1-9EF6-B059-D9B516576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420212-AA56-6F28-8C8C-2F87B585B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896DA9-D446-B857-38FA-4D7322846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E6BA5E7-0D04-D6CD-D0F0-3A633959C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D97AA0C-795E-325E-7FDD-D5D875A6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FDAEC65-4E3D-FC69-7519-63740C00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890345-D641-643C-FDDC-F9BD6933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8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451A66-200D-BA0E-867C-7CC16621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C1AE01-B368-6906-BAC5-B6C81A78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C73614-67E2-A286-CE65-CBAFE115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85B570-E1A4-BA12-CBE1-D5327983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30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E1D946-F40B-3D19-B0D3-3FD9C102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5B0F4D-2CB0-2B7F-DAEF-B866C8786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FA1ED3-E687-8172-0481-6F974BE4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3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328CE-C957-EAF5-329D-0F09890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4F295D-2E8E-2E55-4EBB-82365A5C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156E00-4F3B-B576-E335-2A155BA42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EF21CA-29A4-C7EB-26D0-1EE7BC93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EA4B4F-5CDC-F919-41A6-D8977847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46CF15-F39F-A84D-6F6C-EB5793DB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0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000C7-2766-1530-B282-E5D31C455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B731BB-5138-A6A8-CCD8-A90CAF19C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A48E48-4880-0CCC-819B-39C5D166F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BB3DE7-9A49-5A45-E284-CD2640E4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94FE61-78AE-ED12-8DA6-5C448069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DA2498-3CF5-5127-41AC-31CDA65E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1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6C9B5F-84AC-6F5F-8C9A-0E807B1D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394137-61AC-9525-801B-C27560713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FC2DFE-185D-EC16-8D1B-5A8921620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B97BF-9929-584A-A1AD-FF15A72B9406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AAAC5-AEC1-68A0-2D96-6FACEA40C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16D31E-F5F0-E6F6-2F95-B2D411278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5089D-D126-1549-A2EC-6AFF1466A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4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patrickguyotot/Desktop/Capture%20d&#8217;e&#769;cran%202023-10-10%20a&#768;%2008.24.16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.stpierre@entremonts.net" TargetMode="External"/><Relationship Id="rId2" Type="http://schemas.openxmlformats.org/officeDocument/2006/relationships/hyperlink" Target="mailto:bibliotheque.entremont@gresille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1423A-4CFC-6426-C47F-529999DB5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497" y="300627"/>
            <a:ext cx="9144000" cy="1365503"/>
          </a:xfrm>
          <a:noFill/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Présentation des bibliothèques des Entremonts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68CD35-C1D7-C7A7-915D-AD0DAC28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64" y="1383473"/>
            <a:ext cx="2897775" cy="2049562"/>
          </a:xfrm>
          <a:prstGeom prst="rect">
            <a:avLst/>
          </a:prstGeom>
          <a:ln w="57150" cmpd="thickThin">
            <a:solidFill>
              <a:srgbClr val="660066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5BE9FC5-729D-3A58-CE81-0C35564FC3C7}"/>
              </a:ext>
            </a:extLst>
          </p:cNvPr>
          <p:cNvSpPr txBox="1"/>
          <p:nvPr/>
        </p:nvSpPr>
        <p:spPr>
          <a:xfrm>
            <a:off x="5596497" y="2404575"/>
            <a:ext cx="59475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Horaires d’ouverture :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Les mardis :</a:t>
            </a:r>
          </a:p>
          <a:p>
            <a:r>
              <a:rPr lang="fr-FR" sz="2400" b="1" dirty="0"/>
              <a:t>             - </a:t>
            </a:r>
            <a:r>
              <a:rPr lang="fr-FR" sz="2400" dirty="0"/>
              <a:t>de 16h20 à 18h30 pour Saint-Pierre</a:t>
            </a:r>
          </a:p>
          <a:p>
            <a:r>
              <a:rPr lang="fr-FR" sz="2400" dirty="0"/>
              <a:t>	- de 16h30 à 18h30 pour Entremont</a:t>
            </a:r>
          </a:p>
          <a:p>
            <a:endParaRPr lang="fr-FR" sz="2400" dirty="0"/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Les</a:t>
            </a:r>
            <a:r>
              <a:rPr lang="fr-FR" sz="2400" dirty="0"/>
              <a:t> </a:t>
            </a:r>
            <a:r>
              <a:rPr lang="fr-FR" sz="2400" b="1" dirty="0"/>
              <a:t>samedis :</a:t>
            </a:r>
          </a:p>
          <a:p>
            <a:r>
              <a:rPr lang="fr-FR" sz="2400" dirty="0"/>
              <a:t>	</a:t>
            </a:r>
            <a:r>
              <a:rPr lang="fr-FR" sz="2400" b="1" dirty="0"/>
              <a:t>-</a:t>
            </a:r>
            <a:r>
              <a:rPr lang="fr-FR" sz="2400" dirty="0"/>
              <a:t> de 10h à 12h pour Saint-Pierre</a:t>
            </a:r>
          </a:p>
          <a:p>
            <a:r>
              <a:rPr lang="fr-FR" sz="2400" dirty="0"/>
              <a:t>	</a:t>
            </a:r>
            <a:r>
              <a:rPr lang="fr-FR" sz="2400" b="1" dirty="0"/>
              <a:t>- </a:t>
            </a:r>
            <a:r>
              <a:rPr lang="fr-FR" sz="2400" dirty="0"/>
              <a:t>de 17h à 19h pour Entremont</a:t>
            </a:r>
          </a:p>
        </p:txBody>
      </p:sp>
      <p:pic>
        <p:nvPicPr>
          <p:cNvPr id="8" name="Image 7" descr="76b847a3-15c2-4b1c-9733-aa43b634b6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28" y="3582396"/>
            <a:ext cx="2889272" cy="2168309"/>
          </a:xfrm>
          <a:prstGeom prst="rect">
            <a:avLst/>
          </a:prstGeom>
          <a:ln w="57150" cmpd="thickThin">
            <a:solidFill>
              <a:srgbClr val="660066"/>
            </a:solidFill>
          </a:ln>
        </p:spPr>
      </p:pic>
      <p:pic>
        <p:nvPicPr>
          <p:cNvPr id="9" name="Ballade.m4a">
            <a:hlinkClick r:id="" action="ppaction://media"/>
            <a:extLst>
              <a:ext uri="{FF2B5EF4-FFF2-40B4-BE49-F238E27FC236}">
                <a16:creationId xmlns:a16="http://schemas.microsoft.com/office/drawing/2014/main" id="{169F4AD4-5CDD-E3DF-9D3C-2278784DB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23" y="6119153"/>
            <a:ext cx="593711" cy="5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C066B-E6A1-BEC6-BE26-FC7C974C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</a:rPr>
              <a:t>Un partenariat avec l’ESAT « le Habert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C1990E-2040-C292-24A0-AA49D9912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917" y="1690688"/>
            <a:ext cx="2900892" cy="4351338"/>
          </a:xfrm>
          <a:ln w="127000" cmpd="dbl">
            <a:solidFill>
              <a:srgbClr val="660066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0E185BB-17DE-8032-13E2-4C505B7DD304}"/>
              </a:ext>
            </a:extLst>
          </p:cNvPr>
          <p:cNvSpPr txBox="1"/>
          <p:nvPr/>
        </p:nvSpPr>
        <p:spPr>
          <a:xfrm>
            <a:off x="4315967" y="1690688"/>
            <a:ext cx="730711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Un résident bénévole à la bibliothèque assure des permanences</a:t>
            </a:r>
          </a:p>
          <a:p>
            <a:endParaRPr lang="fr-FR" sz="3200" dirty="0"/>
          </a:p>
          <a:p>
            <a:r>
              <a:rPr lang="fr-FR" sz="3200" dirty="0"/>
              <a:t>Une éducatrice intervient à la bibliothèque et fait le lien avec les usagers</a:t>
            </a:r>
          </a:p>
          <a:p>
            <a:endParaRPr lang="fr-FR" sz="3200" dirty="0"/>
          </a:p>
          <a:p>
            <a:r>
              <a:rPr lang="fr-FR" sz="3200" dirty="0"/>
              <a:t>Un accompagnement personnalisé des </a:t>
            </a:r>
            <a:r>
              <a:rPr lang="fr-FR" sz="3200" b="1" dirty="0"/>
              <a:t>résidents en difficulté avec la lecture</a:t>
            </a:r>
            <a:r>
              <a:rPr lang="fr-FR" sz="3200" dirty="0"/>
              <a:t> pour se procurer des livres et documents lus sur des supports </a:t>
            </a:r>
            <a:r>
              <a:rPr lang="fr-FR" sz="3200" b="1" dirty="0"/>
              <a:t>adaptés à leurs besoins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997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crush"/>
      </p:transition>
    </mc:Choice>
    <mc:Fallback xmlns="">
      <p:transition xmlns:p14="http://schemas.microsoft.com/office/powerpoint/2010/main" spd="slow"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6AD86-B45A-F0A3-F059-E6ABB70E7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Vos bibliothèques sont inscrites dans le dispositif « premières pages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258E7D-8442-4705-0119-ECD326E9B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304596"/>
            <a:ext cx="859608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200" dirty="0"/>
              <a:t>Un livre offert à tous les enfants nés ou adoptés en Savoie et Haute-Savoie  : </a:t>
            </a:r>
          </a:p>
          <a:p>
            <a:pPr marL="0" indent="0">
              <a:buNone/>
            </a:pPr>
            <a:r>
              <a:rPr lang="fr-FR" sz="3200" dirty="0"/>
              <a:t>C’est le principe de 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</a:rPr>
              <a:t>Premières Pages</a:t>
            </a:r>
            <a:r>
              <a:rPr lang="fr-FR" sz="3200" dirty="0"/>
              <a:t>, une opération initiée par le ministère de la Culture.</a:t>
            </a:r>
          </a:p>
          <a:p>
            <a:pPr marL="0" indent="0">
              <a:buNone/>
            </a:pPr>
            <a:endParaRPr lang="fr-FR" sz="3200" dirty="0"/>
          </a:p>
          <a:p>
            <a:r>
              <a:rPr lang="fr-FR" sz="3200" dirty="0"/>
              <a:t>Entremont-le-Vieux intègrera le dispositif en 2024.</a:t>
            </a:r>
          </a:p>
          <a:p>
            <a:r>
              <a:rPr lang="fr-FR" sz="3200" dirty="0"/>
              <a:t>Saint-Pierre d’Entremont est inscrit depuis plusieurs années.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9BCE4D-57BB-13C6-2556-945F546B4F6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819481" y="2304596"/>
            <a:ext cx="3165114" cy="3355975"/>
          </a:xfrm>
          <a:prstGeom prst="rect">
            <a:avLst/>
          </a:prstGeom>
          <a:ln w="127000" cmpd="dbl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14161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xmlns:p14="http://schemas.microsoft.com/office/powerpoint/2010/main" spd="slow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A2F17-2A2F-4387-40BF-1DB9E99C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26829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Lire et faire lire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7E050A-CB68-5A48-4C87-9086EA4A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68657" cy="4667250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i="1" dirty="0"/>
              <a:t>Lire et faire lire </a:t>
            </a:r>
            <a:r>
              <a:rPr lang="fr-FR" dirty="0"/>
              <a:t>(association de loi 1901 créée en 1999) est un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programme éducatif d’ouverture à la lecture et de solidarité́ intergénérationnelle </a:t>
            </a:r>
          </a:p>
          <a:p>
            <a:endParaRPr lang="fr-FR" dirty="0"/>
          </a:p>
          <a:p>
            <a:pPr algn="just"/>
            <a:r>
              <a:rPr lang="fr-FR" dirty="0"/>
              <a:t>Des séances de lecture sont ainsi organisées en petit groupe (2 à 6 enfants maximum), régulièrement, durant toute l’année scolaire, dans une démarche axée sur le plaisir de lire et la rencontre entre les générations. </a:t>
            </a:r>
          </a:p>
          <a:p>
            <a:pPr algn="just"/>
            <a:endParaRPr lang="fr-FR" dirty="0"/>
          </a:p>
          <a:p>
            <a:pPr marL="0" indent="0" algn="ctr">
              <a:buNone/>
            </a:pPr>
            <a:r>
              <a:rPr lang="fr-FR" i="1" dirty="0"/>
              <a:t>La bibliothèque d’Entremont intègre le dispositif cette année.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A8F1DE-15D9-AB59-9FC9-CAFC1284F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336" y="365125"/>
            <a:ext cx="2654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14:shred/>
      </p:transition>
    </mc:Choice>
    <mc:Fallback xmlns="">
      <p:transition spd="slow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74C3D-3445-1F66-B103-1CDE5D11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37887"/>
            <a:ext cx="9960429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690EA0"/>
                </a:solidFill>
              </a:rPr>
              <a:t>E-média, un plus pour nos bibliothèques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9CB92B-8EA6-B95D-BF56-9A54CAA9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2177143"/>
            <a:ext cx="11596913" cy="45429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4000" dirty="0"/>
              <a:t>La Direction de la lecture publique de Savoie et Haute-Savoie propose à tous les habitants une offre très large de ressources numériques : </a:t>
            </a:r>
            <a:r>
              <a:rPr lang="fr-FR" sz="4000" b="1" dirty="0"/>
              <a:t>livres, cinéma, documentaires et spectacles, musique, jeux vidéo et toujours des cours en ligne et de la presse</a:t>
            </a:r>
            <a:r>
              <a:rPr lang="fr-FR" sz="4000" dirty="0"/>
              <a:t> ! </a:t>
            </a:r>
          </a:p>
          <a:p>
            <a:pPr marL="0" indent="0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i="1" dirty="0"/>
              <a:t>C’est pour bientôt dans nos communes…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8CF1B2-4C07-1C7C-5A68-23F2474D0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27" y="1327546"/>
            <a:ext cx="3802743" cy="824489"/>
          </a:xfrm>
          <a:prstGeom prst="rect">
            <a:avLst/>
          </a:prstGeom>
          <a:ln w="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029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2000">
        <p14:warp dir="in"/>
      </p:transition>
    </mc:Choice>
    <mc:Fallback xmlns="">
      <p:transition spd="slow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81C2CF-4115-5868-DDBC-20861973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57901" y="2614504"/>
            <a:ext cx="4061635" cy="3046227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D75BC8-8CB7-CFF4-38DB-C82783FE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36" y="315364"/>
            <a:ext cx="3230226" cy="2422670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CDF9BB-8D67-A68F-988D-D31047F39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41" y="3479740"/>
            <a:ext cx="3778908" cy="2834181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678B27-008A-EF60-A242-107F4FCF5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935" y="1322357"/>
            <a:ext cx="3285988" cy="3361964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516281" y="2942461"/>
            <a:ext cx="316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Puzzle réalisé en coopération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14663" y="4911959"/>
            <a:ext cx="178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Atelier d’écriture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65982" y="6416397"/>
            <a:ext cx="371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Jeu d’extérieur : la tour de </a:t>
            </a:r>
            <a:r>
              <a:rPr lang="fr-FR" dirty="0" err="1"/>
              <a:t>Froëbel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792476" y="6334265"/>
            <a:ext cx="293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Confection de bugnes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A53011-F491-CFB0-39D1-86F7E7691837}"/>
              </a:ext>
            </a:extLst>
          </p:cNvPr>
          <p:cNvSpPr txBox="1"/>
          <p:nvPr/>
        </p:nvSpPr>
        <p:spPr>
          <a:xfrm>
            <a:off x="4006349" y="571500"/>
            <a:ext cx="6980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Photos prises lors de la fête des bibliothèques</a:t>
            </a:r>
          </a:p>
        </p:txBody>
      </p:sp>
    </p:spTree>
    <p:extLst>
      <p:ext uri="{BB962C8B-B14F-4D97-AF65-F5344CB8AC3E}">
        <p14:creationId xmlns:p14="http://schemas.microsoft.com/office/powerpoint/2010/main" val="744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ED701-60D1-2905-87B1-C015BA17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260" y="500062"/>
            <a:ext cx="7951382" cy="2009222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Les deux bibliothèques de la vallée </a:t>
            </a:r>
            <a:br>
              <a:rPr lang="fr-FR" b="1" dirty="0">
                <a:solidFill>
                  <a:srgbClr val="7030A0"/>
                </a:solidFill>
              </a:rPr>
            </a:br>
            <a:r>
              <a:rPr lang="fr-FR" b="1" dirty="0">
                <a:solidFill>
                  <a:srgbClr val="7030A0"/>
                </a:solidFill>
              </a:rPr>
              <a:t>sont exclusivement animées par des bénévoles…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7D7C4-ABD8-BAE0-0FC6-3D2ECCB0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90" y="2467538"/>
            <a:ext cx="7971394" cy="4124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3000" dirty="0"/>
              <a:t>N’hésitez surtout pas à nous rejoindre et ainsi accorder un peu de votre temps à la collectivité, nous serons ravis de vous accueillir.</a:t>
            </a:r>
          </a:p>
          <a:p>
            <a:pPr marL="0" indent="0" algn="ctr">
              <a:buNone/>
            </a:pPr>
            <a:r>
              <a:rPr lang="fr-FR" sz="3000" dirty="0">
                <a:solidFill>
                  <a:schemeClr val="accent6">
                    <a:lumMod val="75000"/>
                  </a:schemeClr>
                </a:solidFill>
              </a:rPr>
              <a:t>Vous êtes les bienvenus !</a:t>
            </a:r>
          </a:p>
          <a:p>
            <a:pPr marL="0" indent="0" algn="ctr">
              <a:buNone/>
            </a:pPr>
            <a:r>
              <a:rPr lang="fr-FR" sz="2000" dirty="0"/>
              <a:t>Pour nous contacter : </a:t>
            </a:r>
            <a:endParaRPr lang="fr-FR" sz="20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fr-FR" sz="2000" b="1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bibliotheque.entremont@gresille.org</a:t>
            </a:r>
            <a:endParaRPr lang="fr-FR" sz="20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fr-FR" sz="2000" b="1" dirty="0">
                <a:solidFill>
                  <a:schemeClr val="accent1"/>
                </a:solidFill>
                <a:hlinkClick r:id="rId3"/>
              </a:rPr>
              <a:t>biblio.stpierre@entremonts.net</a:t>
            </a:r>
            <a:endParaRPr lang="fr-FR" sz="20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fr-FR" sz="20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D42CBD-60BE-D657-DF29-0B56580580AD}"/>
              </a:ext>
            </a:extLst>
          </p:cNvPr>
          <p:cNvSpPr txBox="1"/>
          <p:nvPr/>
        </p:nvSpPr>
        <p:spPr>
          <a:xfrm>
            <a:off x="340502" y="5012201"/>
            <a:ext cx="1446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D62941-1785-63F8-93D6-DE2063194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42937" y="2738489"/>
            <a:ext cx="4392425" cy="3294319"/>
          </a:xfrm>
          <a:prstGeom prst="rect">
            <a:avLst/>
          </a:prstGeom>
          <a:ln w="57150" cmpd="thickThin">
            <a:solidFill>
              <a:srgbClr val="660066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04F20C-9326-D081-E822-8F234E601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642" y="147138"/>
            <a:ext cx="1697038" cy="7058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340C71-69FE-C94D-DE21-E67542D30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3" y="119507"/>
            <a:ext cx="982663" cy="129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F1ED38-48CE-8E9E-3AAC-51AC767A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6928"/>
            <a:ext cx="10671629" cy="660738"/>
          </a:xfrm>
        </p:spPr>
        <p:txBody>
          <a:bodyPr>
            <a:noAutofit/>
          </a:bodyPr>
          <a:lstStyle/>
          <a:p>
            <a:pPr algn="ctr"/>
            <a:r>
              <a:rPr lang="fr-FR" sz="5400" b="1" dirty="0">
                <a:solidFill>
                  <a:srgbClr val="7030A0"/>
                </a:solidFill>
              </a:rPr>
              <a:t>La bibliothèque d’aujourd’hui, c’est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E05709-7785-97E9-51DA-A115342A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638" y="5960703"/>
            <a:ext cx="7110984" cy="660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/>
              <a:t>LOI n° 2021-1717 du 21 décembre 2021 relative aux bibliothèques et au développement de la lecture publique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15414D-8DAB-E73C-7CCF-E5E48FBE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8" y="1805274"/>
            <a:ext cx="3569208" cy="4256446"/>
          </a:xfrm>
          <a:prstGeom prst="rect">
            <a:avLst/>
          </a:prstGeom>
          <a:ln w="127000" cmpd="thinThick">
            <a:solidFill>
              <a:srgbClr val="660066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36D50F-22C9-DBA9-9770-CFE5B8870530}"/>
              </a:ext>
            </a:extLst>
          </p:cNvPr>
          <p:cNvSpPr txBox="1"/>
          <p:nvPr/>
        </p:nvSpPr>
        <p:spPr>
          <a:xfrm>
            <a:off x="4707638" y="2194560"/>
            <a:ext cx="6941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dirty="0"/>
              <a:t>un espace convivial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dirty="0"/>
              <a:t>un lieu de rencontre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dirty="0"/>
              <a:t>un moment de détente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600" dirty="0"/>
              <a:t>un temps à soi pour explorer, découvrir, lire, apprendre, jouer…</a:t>
            </a:r>
            <a:br>
              <a:rPr lang="fr-FR" sz="4000" dirty="0"/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2525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D4075-E4FD-E31E-8D44-CF506DBB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744"/>
            <a:ext cx="10515600" cy="1951101"/>
          </a:xfrm>
        </p:spPr>
        <p:txBody>
          <a:bodyPr>
            <a:normAutofit fontScale="90000"/>
          </a:bodyPr>
          <a:lstStyle/>
          <a:p>
            <a:pPr algn="ctr"/>
            <a:br>
              <a:rPr lang="fr-FR" b="1" dirty="0">
                <a:solidFill>
                  <a:srgbClr val="7030A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fr-FR" b="1" dirty="0">
                <a:solidFill>
                  <a:srgbClr val="7030A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Les bibliothèques de la vallée, Entremont-le-Vieux et Saint-Pierre d’Entremont sont désormais en réseau</a:t>
            </a:r>
            <a:br>
              <a:rPr lang="fr-FR" b="1" dirty="0">
                <a:solidFill>
                  <a:srgbClr val="7030A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D7A337-DC24-E1F5-4380-F6B8ED7A1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1649" y="2377440"/>
            <a:ext cx="8150352" cy="3456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>
                <a:effectLst/>
                <a:latin typeface="Apple Chancery" panose="03020702040506060504" pitchFamily="66" charset="-79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fr-FR" sz="3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3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lang="fr-FR" sz="3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otre inscription gratuite vous permet :</a:t>
            </a:r>
          </a:p>
          <a:p>
            <a:pPr marL="0" indent="0">
              <a:buNone/>
            </a:pPr>
            <a:endParaRPr lang="fr-FR" sz="3200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fr-FR" sz="3200" dirty="0">
                <a:effectLst/>
                <a:latin typeface="+mj-lt"/>
                <a:ea typeface="MS Mincho" panose="02020609040205080304" pitchFamily="49" charset="-128"/>
              </a:rPr>
              <a:t>d’emprunter un document dans les deux sites</a:t>
            </a:r>
          </a:p>
          <a:p>
            <a:pPr marL="0" indent="0">
              <a:buNone/>
            </a:pPr>
            <a:r>
              <a:rPr lang="fr-FR" sz="3200" dirty="0">
                <a:effectLst/>
                <a:latin typeface="+mj-lt"/>
              </a:rPr>
              <a:t> </a:t>
            </a:r>
          </a:p>
          <a:p>
            <a:r>
              <a:rPr lang="fr-FR" sz="3200" dirty="0">
                <a:latin typeface="+mj-lt"/>
              </a:rPr>
              <a:t>de rendre vos documents dans les deux sites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F33D3D-5D7D-56A6-9E5A-16A7B879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3" y="3041414"/>
            <a:ext cx="3678865" cy="2601073"/>
          </a:xfrm>
          <a:prstGeom prst="rect">
            <a:avLst/>
          </a:prstGeom>
          <a:ln w="127000" cmpd="thickThin"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3569241842"/>
      </p:ext>
    </p:extLst>
  </p:cSld>
  <p:clrMapOvr>
    <a:masterClrMapping/>
  </p:clrMapOvr>
  <p:transition spd="slow" advClick="0" advTm="8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BFC57-2D9B-4AEC-0D3E-4DFEC366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225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600" b="1" dirty="0">
                <a:solidFill>
                  <a:srgbClr val="7030A0"/>
                </a:solidFill>
              </a:rPr>
              <a:t>Un site internet unique…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546859-E982-567A-D8D4-C7F203D2C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36" y="1832864"/>
            <a:ext cx="6092952" cy="3927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Pour :</a:t>
            </a:r>
          </a:p>
          <a:p>
            <a:r>
              <a:rPr lang="fr-FR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consulter un catalogue commun</a:t>
            </a:r>
          </a:p>
          <a:p>
            <a:r>
              <a:rPr lang="fr-FR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réserver un document</a:t>
            </a:r>
          </a:p>
          <a:p>
            <a:r>
              <a:rPr lang="fr-FR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vérifier vos emprunts</a:t>
            </a:r>
          </a:p>
          <a:p>
            <a:r>
              <a:rPr lang="fr-FR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vous tenir au courant de l’actualité des bibliothèques</a:t>
            </a:r>
          </a:p>
          <a:p>
            <a:r>
              <a:rPr lang="fr-FR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fr-FR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voir accès aux informations pratiques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9C8307-46DA-5499-052C-595FB7EB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142" y="1832865"/>
            <a:ext cx="5376379" cy="39278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F6DD160-45BB-0BA9-9070-0F89069FF46E}"/>
              </a:ext>
            </a:extLst>
          </p:cNvPr>
          <p:cNvSpPr txBox="1"/>
          <p:nvPr/>
        </p:nvSpPr>
        <p:spPr>
          <a:xfrm>
            <a:off x="3771900" y="992251"/>
            <a:ext cx="44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https://</a:t>
            </a:r>
            <a:r>
              <a:rPr lang="fr-FR" b="1" dirty="0" err="1">
                <a:solidFill>
                  <a:schemeClr val="accent1"/>
                </a:solidFill>
              </a:rPr>
              <a:t>bibliotheque.entremonts.net</a:t>
            </a:r>
            <a:r>
              <a:rPr lang="fr-FR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65434175"/>
      </p:ext>
    </p:extLst>
  </p:cSld>
  <p:clrMapOvr>
    <a:masterClrMapping/>
  </p:clrMapOvr>
  <p:transition spd="slow" advClick="0" advTm="11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E132CC-618B-722D-9569-B175E34B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3240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Actuellement, vos bibliothèques proposent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00E860-9D8A-273F-4441-93C90705E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575" y="1825624"/>
            <a:ext cx="6448425" cy="4351338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fr-FR" sz="3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fr-FR" sz="3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es ateliers d’écriture,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3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un accompagnement sur les outils du </a:t>
            </a:r>
            <a:r>
              <a:rPr lang="fr-FR" sz="3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numérique,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3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fr-FR" sz="3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es jeux de sociétés,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3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fr-FR" sz="3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es ateliers « maille au thé »,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3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fr-FR" sz="3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es animations autour du conte,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3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d</a:t>
            </a:r>
            <a:r>
              <a:rPr lang="fr-FR" sz="3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es ateliers menuiserie,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36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fr-FR" sz="36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t d’autres à inventer…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CDF166-566F-94F0-51D6-E706AF1A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24" y="1496127"/>
            <a:ext cx="3666744" cy="2062544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9E0E82-DB61-0285-E11D-6F89E2D42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24" y="3873056"/>
            <a:ext cx="3666744" cy="2750058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22398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65F0C-60D8-22DD-845E-862506609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37697"/>
            <a:ext cx="75800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690EA0"/>
                </a:solidFill>
              </a:rPr>
              <a:t>Un soutien indispensable de notre bibliothèque départementale de prêt : Savoie-biblio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4FDA17-56E5-6AD7-7F53-111BD341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6086"/>
            <a:ext cx="10515600" cy="457436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Nos bibliothèques bénéficient actuellement de 2361 documents prêtés par Savoie-biblio !</a:t>
            </a:r>
          </a:p>
          <a:p>
            <a:pPr algn="just"/>
            <a:r>
              <a:rPr lang="fr-FR" b="1" dirty="0"/>
              <a:t>Une navette annuelle permet de renouveler entièrement le fond</a:t>
            </a:r>
          </a:p>
          <a:p>
            <a:pPr algn="just"/>
            <a:r>
              <a:rPr lang="fr-FR" b="1" dirty="0"/>
              <a:t>Une navette mensuelle permet de faire venir des documents réservés par les usagers, et d’en rendre d’autres réclamés par des bibliothèques</a:t>
            </a:r>
          </a:p>
          <a:p>
            <a:pPr algn="just"/>
            <a:r>
              <a:rPr lang="fr-FR" b="1" dirty="0"/>
              <a:t>De nombreuses animations, jeux, expositions sont mis gratuitement à notre disposition (Escape-Game, Chaperon-Loup, tapis à raconter, etc.)</a:t>
            </a:r>
          </a:p>
          <a:p>
            <a:pPr algn="just"/>
            <a:r>
              <a:rPr lang="fr-FR" b="1" dirty="0"/>
              <a:t>Des formations sont offertes à tous nos bénévoles</a:t>
            </a:r>
          </a:p>
          <a:p>
            <a:pPr algn="just"/>
            <a:r>
              <a:rPr lang="fr-FR" b="1" dirty="0"/>
              <a:t>Un soutien technique, des subventions, des conseils, un accompagnement sont essentiels dans notre fonctionnement quotidien</a:t>
            </a:r>
          </a:p>
          <a:p>
            <a:pPr algn="just"/>
            <a:endParaRPr lang="fr-FR" b="1" dirty="0"/>
          </a:p>
          <a:p>
            <a:pPr marL="0" indent="0">
              <a:buNone/>
            </a:pP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251F6B-1242-2036-8D3C-05CF6231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187552"/>
            <a:ext cx="3962400" cy="7977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0B3EC7-0E98-98BF-1DAF-C0326F094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550" y="1143586"/>
            <a:ext cx="10541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A596B3-FC03-8F5B-82C7-98F5790D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5275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690EA0"/>
                </a:solidFill>
              </a:rPr>
              <a:t>Vos bibliothèques s’inscrivent dans un réseau intercommunal et interdépartemental avec les autres bibliothèques de la vallée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80B24A-F57A-20EB-EB18-AED3A955A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657"/>
            <a:ext cx="10515600" cy="4301218"/>
          </a:xfrm>
        </p:spPr>
        <p:txBody>
          <a:bodyPr/>
          <a:lstStyle/>
          <a:p>
            <a:pPr marL="0" indent="0" algn="ctr">
              <a:buNone/>
            </a:pPr>
            <a:r>
              <a:rPr lang="fr-FR" b="1" dirty="0"/>
              <a:t>Des rencontres tous les deux mois permettent :</a:t>
            </a:r>
          </a:p>
          <a:p>
            <a:r>
              <a:rPr lang="fr-FR" dirty="0"/>
              <a:t>d’échanger et de mutualiser nos pratiques, nos idées,</a:t>
            </a:r>
          </a:p>
          <a:p>
            <a:r>
              <a:rPr lang="fr-FR" dirty="0"/>
              <a:t>s’informer des nouveautés,</a:t>
            </a:r>
          </a:p>
          <a:p>
            <a:r>
              <a:rPr lang="fr-FR" dirty="0"/>
              <a:t>coopérer dans des dispositifs inter-communaux, départementaux ou nationaux</a:t>
            </a:r>
          </a:p>
          <a:p>
            <a:r>
              <a:rPr lang="fr-FR" dirty="0"/>
              <a:t>maintenir un lien entre nos communes.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rgbClr val="00B050"/>
                </a:solidFill>
              </a:rPr>
              <a:t>Nous sommes les seuls dans ce réseau à ne fonctionner qu’avec des bénévoles !</a:t>
            </a:r>
          </a:p>
        </p:txBody>
      </p:sp>
    </p:spTree>
    <p:extLst>
      <p:ext uri="{BB962C8B-B14F-4D97-AF65-F5344CB8AC3E}">
        <p14:creationId xmlns:p14="http://schemas.microsoft.com/office/powerpoint/2010/main" val="246517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allOver"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5FDD9-F29A-DB90-F554-890B6310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365125"/>
            <a:ext cx="11640456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7030A0"/>
                </a:solidFill>
              </a:rPr>
              <a:t>Vos bibliothèques font partie du dispositif </a:t>
            </a:r>
            <a:r>
              <a:rPr lang="fr-FR" sz="4000" b="1" dirty="0" err="1">
                <a:solidFill>
                  <a:srgbClr val="7030A0"/>
                </a:solidFill>
              </a:rPr>
              <a:t>Daisyrable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46AE5B-D7BE-7D83-E288-BF3ACBE8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857603"/>
            <a:ext cx="11640456" cy="5000397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fr-FR" sz="4000" dirty="0"/>
              <a:t>Depuis 2018, en partenariat avec l'Association Valentin Haüy (AVH), la Direction de la lecture publique propose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un accès illimité et gratuit</a:t>
            </a:r>
            <a:r>
              <a:rPr lang="fr-FR" sz="4000" b="1" dirty="0"/>
              <a:t> </a:t>
            </a:r>
            <a:r>
              <a:rPr lang="fr-FR" sz="4000" dirty="0"/>
              <a:t>à des livres audio dans un format adapté, DAISY.</a:t>
            </a:r>
          </a:p>
          <a:p>
            <a:pPr marL="0" indent="0" algn="just">
              <a:buNone/>
            </a:pPr>
            <a:r>
              <a:rPr lang="fr-FR" sz="4000" dirty="0"/>
              <a:t> </a:t>
            </a:r>
          </a:p>
          <a:p>
            <a:pPr marL="0" indent="0" algn="just">
              <a:buNone/>
            </a:pPr>
            <a:r>
              <a:rPr lang="fr-FR" sz="4000" dirty="0"/>
              <a:t>Ce service s’adresse à </a:t>
            </a:r>
            <a:r>
              <a:rPr lang="fr-FR" sz="4000" b="1" dirty="0">
                <a:solidFill>
                  <a:schemeClr val="accent6">
                    <a:lumMod val="75000"/>
                  </a:schemeClr>
                </a:solidFill>
              </a:rPr>
              <a:t>toute personne empêchée de lire</a:t>
            </a:r>
            <a:r>
              <a:rPr lang="fr-FR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4000" dirty="0"/>
              <a:t>en raison d’un handicap moteur, visuel, cognitif, psychique ou de troubles </a:t>
            </a:r>
            <a:r>
              <a:rPr lang="fr-FR" sz="4000" dirty="0" err="1"/>
              <a:t>dys</a:t>
            </a:r>
            <a:r>
              <a:rPr lang="fr-FR" sz="4000" dirty="0"/>
              <a:t>.</a:t>
            </a:r>
          </a:p>
          <a:p>
            <a:pPr marL="0" indent="0" algn="just">
              <a:buNone/>
            </a:pPr>
            <a:endParaRPr lang="fr-FR" sz="4000" dirty="0"/>
          </a:p>
          <a:p>
            <a:pPr marL="0" indent="0" algn="ctr">
              <a:buNone/>
            </a:pPr>
            <a:r>
              <a:rPr lang="fr-FR" sz="4000" dirty="0"/>
              <a:t>Nos deux bibliothèques sont inscrites dans ce dispositif</a:t>
            </a:r>
          </a:p>
          <a:p>
            <a:pPr marL="0" indent="0" algn="just">
              <a:buNone/>
            </a:pPr>
            <a:r>
              <a:rPr lang="fr-FR" sz="4000" dirty="0"/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2628011457"/>
      </p:ext>
    </p:extLst>
  </p:cSld>
  <p:clrMapOvr>
    <a:masterClrMapping/>
  </p:clrMapOvr>
  <p:transition spd="slow" advClick="0" advTm="12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5800A-14D5-1FCD-2DDE-C5B8B7CC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rgbClr val="7030A0"/>
                </a:solidFill>
              </a:rPr>
              <a:t>Un partenariat avec l’école…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150755-3015-E5F5-7356-A8EC40C3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925312" cy="4154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/>
              <a:t>Des séances tous les 15 jours pour :</a:t>
            </a:r>
          </a:p>
          <a:p>
            <a:r>
              <a:rPr lang="fr-FR" dirty="0"/>
              <a:t>lire et échanger des livres</a:t>
            </a:r>
          </a:p>
          <a:p>
            <a:r>
              <a:rPr lang="fr-FR" dirty="0"/>
              <a:t>bénéficier de lectures offertes, jeux, mini-spectacles…</a:t>
            </a:r>
          </a:p>
          <a:p>
            <a:endParaRPr lang="fr-FR" dirty="0"/>
          </a:p>
          <a:p>
            <a:pPr marL="0" indent="0" algn="ctr">
              <a:buNone/>
            </a:pPr>
            <a:r>
              <a:rPr lang="fr-FR" dirty="0"/>
              <a:t>Et permettre aux </a:t>
            </a:r>
            <a:r>
              <a:rPr lang="fr-FR" b="1" dirty="0"/>
              <a:t>élèves en difficulté avec la lecture</a:t>
            </a:r>
            <a:r>
              <a:rPr lang="fr-FR" dirty="0"/>
              <a:t> de se procurer des livres et documents lus sur des supports </a:t>
            </a:r>
            <a:r>
              <a:rPr lang="fr-FR" b="1" dirty="0"/>
              <a:t>adaptés à leurs besoins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A47192-72C5-9263-6097-9E7955347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33" y="2728785"/>
            <a:ext cx="2603923" cy="3905885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C76197-7B49-6597-BC13-E780F2C52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90" y="1644983"/>
            <a:ext cx="2637565" cy="3205670"/>
          </a:xfrm>
          <a:prstGeom prst="rect">
            <a:avLst/>
          </a:prstGeom>
          <a:ln w="127000" cmpd="dbl"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170104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1000">
        <p15:prstTrans prst="curtains"/>
      </p:transition>
    </mc:Choice>
    <mc:Fallback xmlns="">
      <p:transition xmlns:p14="http://schemas.microsoft.com/office/powerpoint/2010/main" spd="slow" advClick="0" advTm="11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857</Words>
  <Application>Microsoft Macintosh PowerPoint</Application>
  <PresentationFormat>Grand écran</PresentationFormat>
  <Paragraphs>102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Apple Chancery</vt:lpstr>
      <vt:lpstr>Arial</vt:lpstr>
      <vt:lpstr>Calibri</vt:lpstr>
      <vt:lpstr>Calibri Light</vt:lpstr>
      <vt:lpstr>Cambria</vt:lpstr>
      <vt:lpstr>Symbol</vt:lpstr>
      <vt:lpstr>Thème Office</vt:lpstr>
      <vt:lpstr>Présentation des bibliothèques des Entremonts</vt:lpstr>
      <vt:lpstr>La bibliothèque d’aujourd’hui, c’est :</vt:lpstr>
      <vt:lpstr> Les bibliothèques de la vallée, Entremont-le-Vieux et Saint-Pierre d’Entremont sont désormais en réseau </vt:lpstr>
      <vt:lpstr>Un site internet unique…</vt:lpstr>
      <vt:lpstr>Actuellement, vos bibliothèques proposent :</vt:lpstr>
      <vt:lpstr>Un soutien indispensable de notre bibliothèque départementale de prêt : Savoie-biblio</vt:lpstr>
      <vt:lpstr>Vos bibliothèques s’inscrivent dans un réseau intercommunal et interdépartemental avec les autres bibliothèques de la vallée</vt:lpstr>
      <vt:lpstr>Vos bibliothèques font partie du dispositif Daisyrable</vt:lpstr>
      <vt:lpstr>Un partenariat avec l’école…</vt:lpstr>
      <vt:lpstr>Un partenariat avec l’ESAT « le Habert »</vt:lpstr>
      <vt:lpstr>Vos bibliothèques sont inscrites dans le dispositif « premières pages »</vt:lpstr>
      <vt:lpstr>Lire et faire lire </vt:lpstr>
      <vt:lpstr>E-média, un plus pour nos bibliothèques !</vt:lpstr>
      <vt:lpstr>Présentation PowerPoint</vt:lpstr>
      <vt:lpstr>Les deux bibliothèques de la vallée  sont exclusivement animées par des bénévoles…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des bibliothèques des Entremonts</dc:title>
  <dc:creator>patrick guyotot</dc:creator>
  <cp:lastModifiedBy>patrick guyotot</cp:lastModifiedBy>
  <cp:revision>33</cp:revision>
  <dcterms:created xsi:type="dcterms:W3CDTF">2023-10-08T13:28:33Z</dcterms:created>
  <dcterms:modified xsi:type="dcterms:W3CDTF">2023-10-25T14:33:02Z</dcterms:modified>
</cp:coreProperties>
</file>